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73" r:id="rId2"/>
    <p:sldId id="290" r:id="rId3"/>
    <p:sldId id="292" r:id="rId4"/>
    <p:sldId id="296" r:id="rId5"/>
    <p:sldId id="314" r:id="rId6"/>
    <p:sldId id="315" r:id="rId7"/>
    <p:sldId id="325" r:id="rId8"/>
    <p:sldId id="316" r:id="rId9"/>
    <p:sldId id="326" r:id="rId10"/>
    <p:sldId id="317" r:id="rId11"/>
    <p:sldId id="327" r:id="rId12"/>
    <p:sldId id="318" r:id="rId13"/>
    <p:sldId id="328" r:id="rId14"/>
    <p:sldId id="319" r:id="rId15"/>
    <p:sldId id="334" r:id="rId16"/>
    <p:sldId id="320" r:id="rId17"/>
    <p:sldId id="329" r:id="rId18"/>
    <p:sldId id="321" r:id="rId19"/>
    <p:sldId id="330" r:id="rId20"/>
    <p:sldId id="322" r:id="rId21"/>
    <p:sldId id="331" r:id="rId22"/>
    <p:sldId id="323" r:id="rId23"/>
    <p:sldId id="332" r:id="rId24"/>
    <p:sldId id="324" r:id="rId25"/>
    <p:sldId id="333" r:id="rId26"/>
    <p:sldId id="336" r:id="rId27"/>
    <p:sldId id="337" r:id="rId2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0000" autoAdjust="0"/>
    <p:restoredTop sz="94648"/>
  </p:normalViewPr>
  <p:slideViewPr>
    <p:cSldViewPr snapToGrid="0">
      <p:cViewPr varScale="1">
        <p:scale>
          <a:sx n="121" d="100"/>
          <a:sy n="121" d="100"/>
        </p:scale>
        <p:origin x="10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226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90893D-AE5F-45DA-ACC0-4549F809DD3A}" type="datetimeFigureOut">
              <a:rPr lang="zh-TW" altLang="en-US" smtClean="0"/>
              <a:t>2019/7/15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7D69D-7625-409D-BC2A-EFE2AB1E59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7846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00566C-7243-4E60-B236-C7B28EB5A1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29A49BF-E6ED-4F41-9545-CB4B0284FF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3F2F4C9-AC84-4D03-BAEF-B52CF662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872" y="6310312"/>
            <a:ext cx="2743200" cy="365125"/>
          </a:xfrm>
          <a:prstGeom prst="rect">
            <a:avLst/>
          </a:prstGeom>
        </p:spPr>
        <p:txBody>
          <a:bodyPr/>
          <a:lstStyle/>
          <a:p>
            <a:fld id="{81E35BDC-6491-453C-B49E-63BB327D963D}" type="datetimeFigureOut">
              <a:rPr lang="zh-TW" altLang="en-US" smtClean="0"/>
              <a:t>2019/7/15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ACFBAFC-8D51-4BE5-87B1-E1D1E9A9B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2A6641C-276C-4CC4-B279-15245BFE4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9E8-D698-4349-859A-1249563F0D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9777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E503AA-E722-4631-9C03-442679A98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EF864AA-1ED7-4B69-8ED9-7C9E036034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AC58702-1AA6-493F-820C-2244962C53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872" y="6310312"/>
            <a:ext cx="2743200" cy="365125"/>
          </a:xfrm>
          <a:prstGeom prst="rect">
            <a:avLst/>
          </a:prstGeom>
        </p:spPr>
        <p:txBody>
          <a:bodyPr/>
          <a:lstStyle/>
          <a:p>
            <a:fld id="{81E35BDC-6491-453C-B49E-63BB327D963D}" type="datetimeFigureOut">
              <a:rPr lang="zh-TW" altLang="en-US" smtClean="0"/>
              <a:t>2019/7/15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A2487C1-8A75-4267-B09E-5F345C64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FAB3FDF-AEB4-4E08-8959-B2BDEFD92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9E8-D698-4349-859A-1249563F0D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5314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3DE2962-FEB1-4C55-9FCE-FA29695B50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D642976-02FF-4EEB-9149-463549CC55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6649171-7E70-4682-A298-58780DC021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872" y="6310312"/>
            <a:ext cx="2743200" cy="365125"/>
          </a:xfrm>
          <a:prstGeom prst="rect">
            <a:avLst/>
          </a:prstGeom>
        </p:spPr>
        <p:txBody>
          <a:bodyPr/>
          <a:lstStyle/>
          <a:p>
            <a:fld id="{81E35BDC-6491-453C-B49E-63BB327D963D}" type="datetimeFigureOut">
              <a:rPr lang="zh-TW" altLang="en-US" smtClean="0"/>
              <a:t>2019/7/15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F040E72-83C6-447A-B16F-5FDB8DD2A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A8DBAE-9484-4727-A126-703CB85FC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9E8-D698-4349-859A-1249563F0D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9679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363CBB-FF44-422C-87BB-D82AAE9FF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C70F5C-F05A-4079-8FEA-25CEC496B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8308EA6-771C-45F2-8350-B38FC13612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872" y="6310312"/>
            <a:ext cx="2743200" cy="365125"/>
          </a:xfrm>
          <a:prstGeom prst="rect">
            <a:avLst/>
          </a:prstGeom>
        </p:spPr>
        <p:txBody>
          <a:bodyPr/>
          <a:lstStyle/>
          <a:p>
            <a:fld id="{81E35BDC-6491-453C-B49E-63BB327D963D}" type="datetimeFigureOut">
              <a:rPr lang="zh-TW" altLang="en-US" smtClean="0"/>
              <a:t>2019/7/15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642D8F9-FF5F-41B8-A8F2-87C7C3F0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6AE98C-034E-449A-8CA6-5DA10CF7B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9E8-D698-4349-859A-1249563F0D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8722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ADC4DC-F277-460D-AB04-67FBA86F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23C20EE-FE5C-4FF6-81EE-0C739F7AE1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214B641-BA34-4BF1-9865-6814BECFB1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872" y="6310312"/>
            <a:ext cx="2743200" cy="365125"/>
          </a:xfrm>
          <a:prstGeom prst="rect">
            <a:avLst/>
          </a:prstGeom>
        </p:spPr>
        <p:txBody>
          <a:bodyPr/>
          <a:lstStyle/>
          <a:p>
            <a:fld id="{81E35BDC-6491-453C-B49E-63BB327D963D}" type="datetimeFigureOut">
              <a:rPr lang="zh-TW" altLang="en-US" smtClean="0"/>
              <a:t>2019/7/15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99776D-6640-4440-BB0E-88EE570A6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61D4A5-C5D5-4AE9-AE9C-63D3F3299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9E8-D698-4349-859A-1249563F0D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2267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0A0954-D791-49AF-A2CC-4B90066F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218A15-1F6C-4AF1-AADB-3E04FBDCFF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02528EB-DA0A-4270-9CC9-F250ABA7A5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BA9BB92-509B-47C0-9EAB-C46C7A5613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872" y="6310312"/>
            <a:ext cx="2743200" cy="365125"/>
          </a:xfrm>
          <a:prstGeom prst="rect">
            <a:avLst/>
          </a:prstGeom>
        </p:spPr>
        <p:txBody>
          <a:bodyPr/>
          <a:lstStyle/>
          <a:p>
            <a:fld id="{81E35BDC-6491-453C-B49E-63BB327D963D}" type="datetimeFigureOut">
              <a:rPr lang="zh-TW" altLang="en-US" smtClean="0"/>
              <a:t>2019/7/15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76C9FBB-6A65-4D08-B527-2AA07B96F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640B41B-5940-425D-9A66-0426E2326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9E8-D698-4349-859A-1249563F0D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7698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B08631-116C-4FD7-BFEE-CE185B394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F47899D-9503-4A1E-8729-54833D3732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1EEAEB3-2514-4E5E-99E5-E2870BE4B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CFE4414-37B7-430B-8296-E45779A384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D95EB87-2EF9-418D-86EF-8B2D09B9CE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7B43550-A25B-47E0-B523-EA3A032D86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872" y="6310312"/>
            <a:ext cx="2743200" cy="365125"/>
          </a:xfrm>
          <a:prstGeom prst="rect">
            <a:avLst/>
          </a:prstGeom>
        </p:spPr>
        <p:txBody>
          <a:bodyPr/>
          <a:lstStyle/>
          <a:p>
            <a:fld id="{81E35BDC-6491-453C-B49E-63BB327D963D}" type="datetimeFigureOut">
              <a:rPr lang="zh-TW" altLang="en-US" smtClean="0"/>
              <a:t>2019/7/15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CB26023-AFA5-47B5-8EA9-50BBAFA13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341AC00-567B-440F-AAAC-67639818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9E8-D698-4349-859A-1249563F0D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6819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227AD9-3ACE-464C-9B7C-BA6F98F32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A951024-9ACC-46DB-B3AB-0D74C722E0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872" y="6310312"/>
            <a:ext cx="2743200" cy="365125"/>
          </a:xfrm>
          <a:prstGeom prst="rect">
            <a:avLst/>
          </a:prstGeom>
        </p:spPr>
        <p:txBody>
          <a:bodyPr/>
          <a:lstStyle/>
          <a:p>
            <a:fld id="{81E35BDC-6491-453C-B49E-63BB327D963D}" type="datetimeFigureOut">
              <a:rPr lang="zh-TW" altLang="en-US" smtClean="0"/>
              <a:t>2019/7/15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D0506BD-E487-4EF4-953C-1260951C5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E279919-88E5-4196-A42B-A423F7962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9E8-D698-4349-859A-1249563F0D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1515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EFE0932-DF0F-4BB5-AE92-2E29EA95D9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872" y="6310312"/>
            <a:ext cx="2743200" cy="365125"/>
          </a:xfrm>
          <a:prstGeom prst="rect">
            <a:avLst/>
          </a:prstGeom>
        </p:spPr>
        <p:txBody>
          <a:bodyPr/>
          <a:lstStyle/>
          <a:p>
            <a:fld id="{81E35BDC-6491-453C-B49E-63BB327D963D}" type="datetimeFigureOut">
              <a:rPr lang="zh-TW" altLang="en-US" smtClean="0"/>
              <a:t>2019/7/15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E3CCC78-00BD-4CB5-853A-E7DC781B1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E341B9-5918-43CE-99C5-1D50B442A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9E8-D698-4349-859A-1249563F0D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4300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7FF3BF-12B1-46C6-A590-D54DE82B0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F28F4F-E70C-45AB-88F6-378E897E0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987D556-7868-4375-8292-04473967C3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B56F577-7865-4988-8DB9-ADCF261B3B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872" y="6310312"/>
            <a:ext cx="2743200" cy="365125"/>
          </a:xfrm>
          <a:prstGeom prst="rect">
            <a:avLst/>
          </a:prstGeom>
        </p:spPr>
        <p:txBody>
          <a:bodyPr/>
          <a:lstStyle/>
          <a:p>
            <a:fld id="{81E35BDC-6491-453C-B49E-63BB327D963D}" type="datetimeFigureOut">
              <a:rPr lang="zh-TW" altLang="en-US" smtClean="0"/>
              <a:t>2019/7/15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44A2019-5236-4952-BE9F-307AE33C7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73B19A2-C80A-4DFD-AF22-5DB26ED05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9E8-D698-4349-859A-1249563F0D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95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73CF9E-B934-4D19-B7D1-7F876FA13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5C6D057-92F7-4464-A180-5BAC47894B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E77BD84-4FBC-4994-A029-944B3F4C13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0289E18-C263-4478-9127-4294A244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872" y="6310312"/>
            <a:ext cx="2743200" cy="365125"/>
          </a:xfrm>
          <a:prstGeom prst="rect">
            <a:avLst/>
          </a:prstGeom>
        </p:spPr>
        <p:txBody>
          <a:bodyPr/>
          <a:lstStyle/>
          <a:p>
            <a:fld id="{81E35BDC-6491-453C-B49E-63BB327D963D}" type="datetimeFigureOut">
              <a:rPr lang="zh-TW" altLang="en-US" smtClean="0"/>
              <a:t>2019/7/15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2E82D34-20B3-4041-8BAE-36CB2884B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EE99E93-F793-4F93-8AB9-6036A05A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9E8-D698-4349-859A-1249563F0D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842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1267675-A6F7-490A-A027-2174B108C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B0A9588-1673-4027-91B2-7438A1020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5C9F31B-9357-41B8-90EC-C42A1FE4A3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9672" y="6356350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1859E8-D698-4349-859A-1249563F0DEA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C0BD7DD-31DA-4794-8B04-3EA0E5CD65D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00" y="107519"/>
            <a:ext cx="1479265" cy="41151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F01E6CC-6E8E-42E2-A773-9B2B6C3BC1E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91" y="107519"/>
            <a:ext cx="1293538" cy="36757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FFD2718-F22E-4942-B7F2-A545B6BA4926}"/>
              </a:ext>
            </a:extLst>
          </p:cNvPr>
          <p:cNvSpPr/>
          <p:nvPr userDrawn="1"/>
        </p:nvSpPr>
        <p:spPr>
          <a:xfrm>
            <a:off x="1" y="6667243"/>
            <a:ext cx="7980218" cy="190757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平行四邊形 12">
            <a:extLst>
              <a:ext uri="{FF2B5EF4-FFF2-40B4-BE49-F238E27FC236}">
                <a16:creationId xmlns:a16="http://schemas.microsoft.com/office/drawing/2014/main" id="{D40CDE7E-8690-42B8-BC41-43C2616FDD7A}"/>
              </a:ext>
            </a:extLst>
          </p:cNvPr>
          <p:cNvSpPr/>
          <p:nvPr userDrawn="1"/>
        </p:nvSpPr>
        <p:spPr>
          <a:xfrm>
            <a:off x="7790873" y="6667243"/>
            <a:ext cx="383309" cy="190757"/>
          </a:xfrm>
          <a:prstGeom prst="parallelogram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平行四邊形 13">
            <a:extLst>
              <a:ext uri="{FF2B5EF4-FFF2-40B4-BE49-F238E27FC236}">
                <a16:creationId xmlns:a16="http://schemas.microsoft.com/office/drawing/2014/main" id="{6422A281-5ABF-437A-90B1-329ADCC6770B}"/>
              </a:ext>
            </a:extLst>
          </p:cNvPr>
          <p:cNvSpPr/>
          <p:nvPr userDrawn="1"/>
        </p:nvSpPr>
        <p:spPr>
          <a:xfrm>
            <a:off x="8174182" y="6575250"/>
            <a:ext cx="383309" cy="290944"/>
          </a:xfrm>
          <a:prstGeom prst="parallelogram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40E02EF-6C8C-4589-97E5-6CC02BDDFF77}"/>
              </a:ext>
            </a:extLst>
          </p:cNvPr>
          <p:cNvSpPr/>
          <p:nvPr userDrawn="1"/>
        </p:nvSpPr>
        <p:spPr>
          <a:xfrm>
            <a:off x="8478982" y="6575250"/>
            <a:ext cx="3713017" cy="291985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20846AB-AB06-4110-8F68-363D6E1A1927}"/>
              </a:ext>
            </a:extLst>
          </p:cNvPr>
          <p:cNvSpPr txBox="1"/>
          <p:nvPr userDrawn="1"/>
        </p:nvSpPr>
        <p:spPr>
          <a:xfrm>
            <a:off x="8697190" y="177516"/>
            <a:ext cx="3213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TW" sz="1400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智能建筑与电动车停车场电能管理系统</a:t>
            </a:r>
            <a:endParaRPr lang="zh-TW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36FBE618-4946-455D-B858-CEB22761B0E9}"/>
              </a:ext>
            </a:extLst>
          </p:cNvPr>
          <p:cNvCxnSpPr>
            <a:cxnSpLocks/>
          </p:cNvCxnSpPr>
          <p:nvPr userDrawn="1"/>
        </p:nvCxnSpPr>
        <p:spPr>
          <a:xfrm>
            <a:off x="2854036" y="449162"/>
            <a:ext cx="8989841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63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68DB-8D23-0A46-9F9F-E32240ED3B7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9900"/>
          </a:solidFill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LARGE EVS  PARKING LOT EVS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4800" dirty="0">
                <a:solidFill>
                  <a:schemeClr val="bg1"/>
                </a:solidFill>
              </a:rPr>
              <a:t>COMPARATIVE STUDY RESULTS</a:t>
            </a:r>
          </a:p>
        </p:txBody>
      </p:sp>
    </p:spTree>
    <p:extLst>
      <p:ext uri="{BB962C8B-B14F-4D97-AF65-F5344CB8AC3E}">
        <p14:creationId xmlns:p14="http://schemas.microsoft.com/office/powerpoint/2010/main" val="3937644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6F3082-F9D8-B74F-B9DE-12CC0F9CF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897" y="1492469"/>
            <a:ext cx="9501351" cy="48924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A927C8-2150-2144-A2FB-70413D945FB6}"/>
              </a:ext>
            </a:extLst>
          </p:cNvPr>
          <p:cNvSpPr txBox="1"/>
          <p:nvPr/>
        </p:nvSpPr>
        <p:spPr>
          <a:xfrm>
            <a:off x="5166310" y="847356"/>
            <a:ext cx="2131353" cy="369332"/>
          </a:xfrm>
          <a:prstGeom prst="rect">
            <a:avLst/>
          </a:prstGeom>
          <a:solidFill>
            <a:srgbClr val="FF99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Cost: 5.4451e+03 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3A4B62-520A-7F4B-BF7A-5B96B861E693}"/>
              </a:ext>
            </a:extLst>
          </p:cNvPr>
          <p:cNvSpPr txBox="1"/>
          <p:nvPr/>
        </p:nvSpPr>
        <p:spPr>
          <a:xfrm>
            <a:off x="1734207" y="847356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 EVs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BBA0A9-631D-4E42-89BB-2B3C6B663810}"/>
              </a:ext>
            </a:extLst>
          </p:cNvPr>
          <p:cNvSpPr txBox="1"/>
          <p:nvPr/>
        </p:nvSpPr>
        <p:spPr>
          <a:xfrm>
            <a:off x="8071945" y="847356"/>
            <a:ext cx="2207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Transformer : 800 kW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39455C-9FBB-CF42-82E9-1AF2495C89DB}"/>
              </a:ext>
            </a:extLst>
          </p:cNvPr>
          <p:cNvSpPr txBox="1"/>
          <p:nvPr/>
        </p:nvSpPr>
        <p:spPr>
          <a:xfrm>
            <a:off x="5012038" y="254006"/>
            <a:ext cx="2439899" cy="461665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Proposed Method</a:t>
            </a:r>
          </a:p>
        </p:txBody>
      </p:sp>
    </p:spTree>
    <p:extLst>
      <p:ext uri="{BB962C8B-B14F-4D97-AF65-F5344CB8AC3E}">
        <p14:creationId xmlns:p14="http://schemas.microsoft.com/office/powerpoint/2010/main" val="1454331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650DC3-5EA5-6B43-A4D3-F1AF07B28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794" y="1350506"/>
            <a:ext cx="9764110" cy="50380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E0A14E-77D5-FC4E-BCF0-2AD99D57914F}"/>
              </a:ext>
            </a:extLst>
          </p:cNvPr>
          <p:cNvSpPr txBox="1"/>
          <p:nvPr/>
        </p:nvSpPr>
        <p:spPr>
          <a:xfrm>
            <a:off x="5276682" y="795868"/>
            <a:ext cx="2131353" cy="369332"/>
          </a:xfrm>
          <a:prstGeom prst="rect">
            <a:avLst/>
          </a:prstGeom>
          <a:solidFill>
            <a:srgbClr val="FF99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Cost: 6.1406e+03 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F382E-455C-814F-B9A6-8001D6A46D7D}"/>
              </a:ext>
            </a:extLst>
          </p:cNvPr>
          <p:cNvSpPr txBox="1"/>
          <p:nvPr/>
        </p:nvSpPr>
        <p:spPr>
          <a:xfrm>
            <a:off x="2276853" y="795868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 EVs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B7186B-B604-E948-A909-5CC0E39A935C}"/>
              </a:ext>
            </a:extLst>
          </p:cNvPr>
          <p:cNvSpPr txBox="1"/>
          <p:nvPr/>
        </p:nvSpPr>
        <p:spPr>
          <a:xfrm>
            <a:off x="4733393" y="148897"/>
            <a:ext cx="3217932" cy="461665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Uncoordinated Charging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4CBA73-5596-A945-B17C-2CA78B404B96}"/>
              </a:ext>
            </a:extLst>
          </p:cNvPr>
          <p:cNvSpPr txBox="1"/>
          <p:nvPr/>
        </p:nvSpPr>
        <p:spPr>
          <a:xfrm>
            <a:off x="8071945" y="847356"/>
            <a:ext cx="2207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Transformer : 800 kW</a:t>
            </a:r>
          </a:p>
        </p:txBody>
      </p:sp>
    </p:spTree>
    <p:extLst>
      <p:ext uri="{BB962C8B-B14F-4D97-AF65-F5344CB8AC3E}">
        <p14:creationId xmlns:p14="http://schemas.microsoft.com/office/powerpoint/2010/main" val="2453968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E453F-7D73-F74D-A3EF-B38872B03A91}"/>
              </a:ext>
            </a:extLst>
          </p:cNvPr>
          <p:cNvSpPr txBox="1"/>
          <p:nvPr/>
        </p:nvSpPr>
        <p:spPr>
          <a:xfrm>
            <a:off x="5159076" y="881989"/>
            <a:ext cx="2103781" cy="369332"/>
          </a:xfrm>
          <a:prstGeom prst="rect">
            <a:avLst/>
          </a:prstGeom>
          <a:solidFill>
            <a:srgbClr val="FF99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cost: 7.1510e+03 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439F-93C3-B54B-964A-E0D4C4A0DB21}"/>
              </a:ext>
            </a:extLst>
          </p:cNvPr>
          <p:cNvSpPr txBox="1"/>
          <p:nvPr/>
        </p:nvSpPr>
        <p:spPr>
          <a:xfrm>
            <a:off x="8040414" y="883459"/>
            <a:ext cx="2324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Transformer : 1000 kW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A2BDB4-5C26-C742-AE06-33AC927D5BE6}"/>
              </a:ext>
            </a:extLst>
          </p:cNvPr>
          <p:cNvSpPr txBox="1"/>
          <p:nvPr/>
        </p:nvSpPr>
        <p:spPr>
          <a:xfrm>
            <a:off x="2040758" y="882957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 EVs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77905B-744E-9342-A424-ABE45969F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1417639"/>
            <a:ext cx="9301654" cy="50094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607661-56E3-164F-BCEA-791A702F52C3}"/>
              </a:ext>
            </a:extLst>
          </p:cNvPr>
          <p:cNvSpPr txBox="1"/>
          <p:nvPr/>
        </p:nvSpPr>
        <p:spPr>
          <a:xfrm>
            <a:off x="4991018" y="254006"/>
            <a:ext cx="2439899" cy="461665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Proposed Method</a:t>
            </a:r>
          </a:p>
        </p:txBody>
      </p:sp>
    </p:spTree>
    <p:extLst>
      <p:ext uri="{BB962C8B-B14F-4D97-AF65-F5344CB8AC3E}">
        <p14:creationId xmlns:p14="http://schemas.microsoft.com/office/powerpoint/2010/main" val="2949538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5FFF27-4429-B14A-B656-AED55C4C5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407" y="1312968"/>
            <a:ext cx="9375227" cy="50747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4F6E20-02F1-9544-B1EC-7D21CEF9B965}"/>
              </a:ext>
            </a:extLst>
          </p:cNvPr>
          <p:cNvSpPr txBox="1"/>
          <p:nvPr/>
        </p:nvSpPr>
        <p:spPr>
          <a:xfrm>
            <a:off x="5192992" y="777099"/>
            <a:ext cx="2131353" cy="369332"/>
          </a:xfrm>
          <a:prstGeom prst="rect">
            <a:avLst/>
          </a:prstGeom>
          <a:solidFill>
            <a:srgbClr val="FF99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Cost: 8.1726e+03 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F5B76C-433E-4D49-B4B2-01A6BEF8973F}"/>
              </a:ext>
            </a:extLst>
          </p:cNvPr>
          <p:cNvSpPr txBox="1"/>
          <p:nvPr/>
        </p:nvSpPr>
        <p:spPr>
          <a:xfrm>
            <a:off x="2256126" y="777099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 EVs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989671-D11C-5D4A-B4C0-E5679CC90841}"/>
              </a:ext>
            </a:extLst>
          </p:cNvPr>
          <p:cNvSpPr txBox="1"/>
          <p:nvPr/>
        </p:nvSpPr>
        <p:spPr>
          <a:xfrm>
            <a:off x="4733393" y="148897"/>
            <a:ext cx="3217932" cy="461665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Uncoordinated Charging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233735-65BB-1746-A397-6D3D0D8BD753}"/>
              </a:ext>
            </a:extLst>
          </p:cNvPr>
          <p:cNvSpPr txBox="1"/>
          <p:nvPr/>
        </p:nvSpPr>
        <p:spPr>
          <a:xfrm>
            <a:off x="8040414" y="777099"/>
            <a:ext cx="2324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Transformer : 1000 kW</a:t>
            </a:r>
          </a:p>
        </p:txBody>
      </p:sp>
    </p:spTree>
    <p:extLst>
      <p:ext uri="{BB962C8B-B14F-4D97-AF65-F5344CB8AC3E}">
        <p14:creationId xmlns:p14="http://schemas.microsoft.com/office/powerpoint/2010/main" val="1053507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8F731C-6982-724A-8BA1-BED08B2C8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311" y="1237281"/>
            <a:ext cx="9144000" cy="51695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424D67-E9EF-5340-B234-ADE08D97BC37}"/>
              </a:ext>
            </a:extLst>
          </p:cNvPr>
          <p:cNvSpPr txBox="1"/>
          <p:nvPr/>
        </p:nvSpPr>
        <p:spPr>
          <a:xfrm>
            <a:off x="5302385" y="791810"/>
            <a:ext cx="1817164" cy="369332"/>
          </a:xfrm>
          <a:prstGeom prst="rect">
            <a:avLst/>
          </a:prstGeom>
          <a:solidFill>
            <a:srgbClr val="FF99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Cost: 9.0239e+03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78F72F-2D28-AD49-AE4C-1BAE3D1C62AA}"/>
              </a:ext>
            </a:extLst>
          </p:cNvPr>
          <p:cNvSpPr txBox="1"/>
          <p:nvPr/>
        </p:nvSpPr>
        <p:spPr>
          <a:xfrm>
            <a:off x="4991018" y="254006"/>
            <a:ext cx="2439899" cy="461665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Proposed Method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AF3A4E-1854-374E-A60A-16260AE51D71}"/>
              </a:ext>
            </a:extLst>
          </p:cNvPr>
          <p:cNvSpPr txBox="1"/>
          <p:nvPr/>
        </p:nvSpPr>
        <p:spPr>
          <a:xfrm>
            <a:off x="8383945" y="791810"/>
            <a:ext cx="2165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Transformer:1200kW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32C933-58F3-D546-9FF9-0105DC390D0D}"/>
              </a:ext>
            </a:extLst>
          </p:cNvPr>
          <p:cNvSpPr txBox="1"/>
          <p:nvPr/>
        </p:nvSpPr>
        <p:spPr>
          <a:xfrm>
            <a:off x="1912298" y="725269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250 EVs</a:t>
            </a:r>
          </a:p>
        </p:txBody>
      </p:sp>
    </p:spTree>
    <p:extLst>
      <p:ext uri="{BB962C8B-B14F-4D97-AF65-F5344CB8AC3E}">
        <p14:creationId xmlns:p14="http://schemas.microsoft.com/office/powerpoint/2010/main" val="4059859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7E3AF2-29CB-B74A-8AB4-750615A34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298" y="1264750"/>
            <a:ext cx="8958901" cy="51416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64D34B-BC06-C349-B430-CECE849FDE76}"/>
              </a:ext>
            </a:extLst>
          </p:cNvPr>
          <p:cNvSpPr txBox="1"/>
          <p:nvPr/>
        </p:nvSpPr>
        <p:spPr>
          <a:xfrm>
            <a:off x="5433777" y="752990"/>
            <a:ext cx="2131353" cy="369332"/>
          </a:xfrm>
          <a:prstGeom prst="rect">
            <a:avLst/>
          </a:prstGeom>
          <a:solidFill>
            <a:srgbClr val="FF99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Cost: 1.0485e+04 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1AA6E7-EEFB-FA4A-8EE1-B850A4C2A659}"/>
              </a:ext>
            </a:extLst>
          </p:cNvPr>
          <p:cNvSpPr txBox="1"/>
          <p:nvPr/>
        </p:nvSpPr>
        <p:spPr>
          <a:xfrm>
            <a:off x="4733393" y="148897"/>
            <a:ext cx="3217932" cy="461665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Uncoordinated Charging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FECD09-3BDD-E144-B93C-C4FC310D403B}"/>
              </a:ext>
            </a:extLst>
          </p:cNvPr>
          <p:cNvSpPr txBox="1"/>
          <p:nvPr/>
        </p:nvSpPr>
        <p:spPr>
          <a:xfrm>
            <a:off x="8383945" y="791810"/>
            <a:ext cx="2165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Transformer:1200kW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A4388C-54CF-4C46-82EE-BFB7C4176EFE}"/>
              </a:ext>
            </a:extLst>
          </p:cNvPr>
          <p:cNvSpPr txBox="1"/>
          <p:nvPr/>
        </p:nvSpPr>
        <p:spPr>
          <a:xfrm>
            <a:off x="1912298" y="725269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250 EVs</a:t>
            </a:r>
          </a:p>
        </p:txBody>
      </p:sp>
    </p:spTree>
    <p:extLst>
      <p:ext uri="{BB962C8B-B14F-4D97-AF65-F5344CB8AC3E}">
        <p14:creationId xmlns:p14="http://schemas.microsoft.com/office/powerpoint/2010/main" val="3929797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D513BE-F142-AC4C-A510-D2813D7F4962}"/>
              </a:ext>
            </a:extLst>
          </p:cNvPr>
          <p:cNvSpPr txBox="1"/>
          <p:nvPr/>
        </p:nvSpPr>
        <p:spPr>
          <a:xfrm>
            <a:off x="5118841" y="897164"/>
            <a:ext cx="2184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Cost:  1.1187e+04 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B3E09A-8629-6347-89ED-A88AA45178CF}"/>
              </a:ext>
            </a:extLst>
          </p:cNvPr>
          <p:cNvSpPr txBox="1"/>
          <p:nvPr/>
        </p:nvSpPr>
        <p:spPr>
          <a:xfrm>
            <a:off x="1650123" y="897164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300 EVs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2AF4AB-5306-1E48-9B4D-7E8CB2BD1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490" y="1345325"/>
            <a:ext cx="9124136" cy="51343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4E883C-4E47-8E42-9FEF-5200574C9476}"/>
              </a:ext>
            </a:extLst>
          </p:cNvPr>
          <p:cNvSpPr txBox="1"/>
          <p:nvPr/>
        </p:nvSpPr>
        <p:spPr>
          <a:xfrm>
            <a:off x="8366235" y="897164"/>
            <a:ext cx="2271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Transformer: 1400 kW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2966A-8ACB-BA4A-9C5B-C73FA0EE9F6C}"/>
              </a:ext>
            </a:extLst>
          </p:cNvPr>
          <p:cNvSpPr txBox="1"/>
          <p:nvPr/>
        </p:nvSpPr>
        <p:spPr>
          <a:xfrm>
            <a:off x="4991018" y="254006"/>
            <a:ext cx="2439899" cy="461665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Proposed Method</a:t>
            </a:r>
          </a:p>
        </p:txBody>
      </p:sp>
    </p:spTree>
    <p:extLst>
      <p:ext uri="{BB962C8B-B14F-4D97-AF65-F5344CB8AC3E}">
        <p14:creationId xmlns:p14="http://schemas.microsoft.com/office/powerpoint/2010/main" val="156164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A9123E-B94A-244A-BB52-437C7908EE23}"/>
              </a:ext>
            </a:extLst>
          </p:cNvPr>
          <p:cNvSpPr txBox="1"/>
          <p:nvPr/>
        </p:nvSpPr>
        <p:spPr>
          <a:xfrm>
            <a:off x="5276682" y="816482"/>
            <a:ext cx="2131353" cy="369332"/>
          </a:xfrm>
          <a:prstGeom prst="rect">
            <a:avLst/>
          </a:prstGeom>
          <a:solidFill>
            <a:srgbClr val="FF99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Cost: 1.2872e+04 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32E957-FD76-CC4B-81BE-92A3B8536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469" y="1391734"/>
            <a:ext cx="9459309" cy="50283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577F59-1BA1-524E-A476-258404239598}"/>
              </a:ext>
            </a:extLst>
          </p:cNvPr>
          <p:cNvSpPr txBox="1"/>
          <p:nvPr/>
        </p:nvSpPr>
        <p:spPr>
          <a:xfrm>
            <a:off x="4733393" y="148897"/>
            <a:ext cx="3217932" cy="461665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Uncoordinated Charging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148608-8FAE-B548-971B-CFED5CF46598}"/>
              </a:ext>
            </a:extLst>
          </p:cNvPr>
          <p:cNvSpPr txBox="1"/>
          <p:nvPr/>
        </p:nvSpPr>
        <p:spPr>
          <a:xfrm>
            <a:off x="8345214" y="816482"/>
            <a:ext cx="2271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Transformer: 1400 kW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70E4C1-C5CD-4D41-9C49-A575E9E60074}"/>
              </a:ext>
            </a:extLst>
          </p:cNvPr>
          <p:cNvSpPr txBox="1"/>
          <p:nvPr/>
        </p:nvSpPr>
        <p:spPr>
          <a:xfrm>
            <a:off x="1660634" y="816482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300 EVs</a:t>
            </a:r>
          </a:p>
        </p:txBody>
      </p:sp>
    </p:spTree>
    <p:extLst>
      <p:ext uri="{BB962C8B-B14F-4D97-AF65-F5344CB8AC3E}">
        <p14:creationId xmlns:p14="http://schemas.microsoft.com/office/powerpoint/2010/main" val="2487046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0FA040-4C62-D149-A9A7-A3ACEBD714E0}"/>
              </a:ext>
            </a:extLst>
          </p:cNvPr>
          <p:cNvSpPr txBox="1"/>
          <p:nvPr/>
        </p:nvSpPr>
        <p:spPr>
          <a:xfrm>
            <a:off x="5145290" y="750020"/>
            <a:ext cx="2131353" cy="369332"/>
          </a:xfrm>
          <a:prstGeom prst="rect">
            <a:avLst/>
          </a:prstGeom>
          <a:solidFill>
            <a:srgbClr val="FF99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Cost: 1.2651e+04 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3462C5-E876-744B-84AB-CCC7ED7E3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876" y="1324304"/>
            <a:ext cx="9396248" cy="5081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0C09BC-11A7-534F-AD78-986DE610454E}"/>
              </a:ext>
            </a:extLst>
          </p:cNvPr>
          <p:cNvSpPr txBox="1"/>
          <p:nvPr/>
        </p:nvSpPr>
        <p:spPr>
          <a:xfrm>
            <a:off x="4991018" y="254006"/>
            <a:ext cx="2439899" cy="461665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Proposed Method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BCBEBB-CC23-B443-A959-0B5261AA283E}"/>
              </a:ext>
            </a:extLst>
          </p:cNvPr>
          <p:cNvSpPr txBox="1"/>
          <p:nvPr/>
        </p:nvSpPr>
        <p:spPr>
          <a:xfrm>
            <a:off x="8345214" y="816482"/>
            <a:ext cx="2271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Transformer: 1700 kW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CD2EC2-5D29-214C-B70E-5A3B361573C5}"/>
              </a:ext>
            </a:extLst>
          </p:cNvPr>
          <p:cNvSpPr txBox="1"/>
          <p:nvPr/>
        </p:nvSpPr>
        <p:spPr>
          <a:xfrm>
            <a:off x="1660634" y="816482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350 EVs</a:t>
            </a:r>
          </a:p>
        </p:txBody>
      </p:sp>
    </p:spTree>
    <p:extLst>
      <p:ext uri="{BB962C8B-B14F-4D97-AF65-F5344CB8AC3E}">
        <p14:creationId xmlns:p14="http://schemas.microsoft.com/office/powerpoint/2010/main" val="2742657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42126-E9D1-F148-980F-C5B302782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634" y="1534510"/>
            <a:ext cx="8955971" cy="49622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D5A9BA-6A3F-8745-8E7E-7C27F245523C}"/>
              </a:ext>
            </a:extLst>
          </p:cNvPr>
          <p:cNvSpPr txBox="1"/>
          <p:nvPr/>
        </p:nvSpPr>
        <p:spPr>
          <a:xfrm>
            <a:off x="5433777" y="813157"/>
            <a:ext cx="1817164" cy="369332"/>
          </a:xfrm>
          <a:prstGeom prst="rect">
            <a:avLst/>
          </a:prstGeom>
          <a:solidFill>
            <a:srgbClr val="FF99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Cost: 1.4445e+04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17E68A-F1AE-ED4E-B0A1-41C79ABFC667}"/>
              </a:ext>
            </a:extLst>
          </p:cNvPr>
          <p:cNvSpPr txBox="1"/>
          <p:nvPr/>
        </p:nvSpPr>
        <p:spPr>
          <a:xfrm>
            <a:off x="8345214" y="816482"/>
            <a:ext cx="2271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Transformer: 1700 kW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A72280-E540-9E4D-87D1-5627428B85D1}"/>
              </a:ext>
            </a:extLst>
          </p:cNvPr>
          <p:cNvSpPr txBox="1"/>
          <p:nvPr/>
        </p:nvSpPr>
        <p:spPr>
          <a:xfrm>
            <a:off x="1660634" y="816482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350 EVs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3E168B-1574-1944-938F-F9D9ABCB6AEB}"/>
              </a:ext>
            </a:extLst>
          </p:cNvPr>
          <p:cNvSpPr txBox="1"/>
          <p:nvPr/>
        </p:nvSpPr>
        <p:spPr>
          <a:xfrm>
            <a:off x="4733393" y="148897"/>
            <a:ext cx="3217932" cy="461665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Uncoordinated Charging</a:t>
            </a:r>
          </a:p>
        </p:txBody>
      </p:sp>
    </p:spTree>
    <p:extLst>
      <p:ext uri="{BB962C8B-B14F-4D97-AF65-F5344CB8AC3E}">
        <p14:creationId xmlns:p14="http://schemas.microsoft.com/office/powerpoint/2010/main" val="2527198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FD33B1-1DCC-494D-BC19-6FB511396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45" y="1776248"/>
            <a:ext cx="9732579" cy="44511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9B8719-6E89-FD43-B744-F7E92E00A680}"/>
              </a:ext>
            </a:extLst>
          </p:cNvPr>
          <p:cNvSpPr txBox="1"/>
          <p:nvPr/>
        </p:nvSpPr>
        <p:spPr>
          <a:xfrm>
            <a:off x="4965244" y="1031074"/>
            <a:ext cx="1666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Cost: 470.73 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345CB2-73B5-A645-9B74-6BA5B62FE72C}"/>
              </a:ext>
            </a:extLst>
          </p:cNvPr>
          <p:cNvSpPr txBox="1"/>
          <p:nvPr/>
        </p:nvSpPr>
        <p:spPr>
          <a:xfrm>
            <a:off x="1863610" y="1052095"/>
            <a:ext cx="79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EVs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522E2B-28B9-FA4C-B457-7535FD4691AD}"/>
              </a:ext>
            </a:extLst>
          </p:cNvPr>
          <p:cNvSpPr txBox="1"/>
          <p:nvPr/>
        </p:nvSpPr>
        <p:spPr>
          <a:xfrm>
            <a:off x="4284403" y="193567"/>
            <a:ext cx="3286862" cy="461665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Uncoordinated Charging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4E90E1-82B9-DD4D-B1BA-8E713B8640C0}"/>
              </a:ext>
            </a:extLst>
          </p:cNvPr>
          <p:cNvSpPr txBox="1"/>
          <p:nvPr/>
        </p:nvSpPr>
        <p:spPr>
          <a:xfrm>
            <a:off x="8756771" y="1063666"/>
            <a:ext cx="2037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Transformer: 50 kW</a:t>
            </a:r>
          </a:p>
        </p:txBody>
      </p:sp>
    </p:spTree>
    <p:extLst>
      <p:ext uri="{BB962C8B-B14F-4D97-AF65-F5344CB8AC3E}">
        <p14:creationId xmlns:p14="http://schemas.microsoft.com/office/powerpoint/2010/main" val="3319646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09231C-E9F6-D244-8FEE-AA6E6073E992}"/>
              </a:ext>
            </a:extLst>
          </p:cNvPr>
          <p:cNvSpPr txBox="1"/>
          <p:nvPr/>
        </p:nvSpPr>
        <p:spPr>
          <a:xfrm>
            <a:off x="5137385" y="773244"/>
            <a:ext cx="2131353" cy="369332"/>
          </a:xfrm>
          <a:prstGeom prst="rect">
            <a:avLst/>
          </a:prstGeom>
          <a:solidFill>
            <a:srgbClr val="FF99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Cost: 1.4271e+04 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36633F-5107-5C47-AD01-730CA0ACD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980" y="1303283"/>
            <a:ext cx="9228082" cy="5147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2B75C6-499C-1343-A3D0-789B8B321113}"/>
              </a:ext>
            </a:extLst>
          </p:cNvPr>
          <p:cNvSpPr txBox="1"/>
          <p:nvPr/>
        </p:nvSpPr>
        <p:spPr>
          <a:xfrm>
            <a:off x="4991018" y="254006"/>
            <a:ext cx="2439899" cy="461665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Proposed Method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1F370C-819D-394A-88AD-EB44079387CE}"/>
              </a:ext>
            </a:extLst>
          </p:cNvPr>
          <p:cNvSpPr txBox="1"/>
          <p:nvPr/>
        </p:nvSpPr>
        <p:spPr>
          <a:xfrm>
            <a:off x="8345214" y="816482"/>
            <a:ext cx="2271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Transformer: 1900 kW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F484B4-9A50-6A4E-A73A-CD6F03697018}"/>
              </a:ext>
            </a:extLst>
          </p:cNvPr>
          <p:cNvSpPr txBox="1"/>
          <p:nvPr/>
        </p:nvSpPr>
        <p:spPr>
          <a:xfrm>
            <a:off x="1660634" y="816482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400 EVs</a:t>
            </a:r>
          </a:p>
        </p:txBody>
      </p:sp>
    </p:spTree>
    <p:extLst>
      <p:ext uri="{BB962C8B-B14F-4D97-AF65-F5344CB8AC3E}">
        <p14:creationId xmlns:p14="http://schemas.microsoft.com/office/powerpoint/2010/main" val="719692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FD4F1D-9FE8-554C-A194-941200FD432C}"/>
              </a:ext>
            </a:extLst>
          </p:cNvPr>
          <p:cNvSpPr txBox="1"/>
          <p:nvPr/>
        </p:nvSpPr>
        <p:spPr>
          <a:xfrm>
            <a:off x="5151102" y="642624"/>
            <a:ext cx="2131353" cy="369332"/>
          </a:xfrm>
          <a:prstGeom prst="rect">
            <a:avLst/>
          </a:prstGeom>
          <a:solidFill>
            <a:srgbClr val="FF99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Cost: 1.6493e+04 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452A3-749B-0447-BDA1-D0323B39E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422" y="1241778"/>
            <a:ext cx="9369778" cy="51307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3003EE-AA9C-274F-B117-EE0BEC57560D}"/>
              </a:ext>
            </a:extLst>
          </p:cNvPr>
          <p:cNvSpPr txBox="1"/>
          <p:nvPr/>
        </p:nvSpPr>
        <p:spPr>
          <a:xfrm>
            <a:off x="8417813" y="667084"/>
            <a:ext cx="2271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Transformer: 1900 kW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859987-1DF5-BE46-8A51-C51808BADD34}"/>
              </a:ext>
            </a:extLst>
          </p:cNvPr>
          <p:cNvSpPr txBox="1"/>
          <p:nvPr/>
        </p:nvSpPr>
        <p:spPr>
          <a:xfrm>
            <a:off x="1754254" y="642624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400 EVs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677AF1-76D9-5545-903B-222F58728E1E}"/>
              </a:ext>
            </a:extLst>
          </p:cNvPr>
          <p:cNvSpPr txBox="1"/>
          <p:nvPr/>
        </p:nvSpPr>
        <p:spPr>
          <a:xfrm>
            <a:off x="4733393" y="148897"/>
            <a:ext cx="3217932" cy="461665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Uncoordinated Charging</a:t>
            </a:r>
          </a:p>
        </p:txBody>
      </p:sp>
    </p:spTree>
    <p:extLst>
      <p:ext uri="{BB962C8B-B14F-4D97-AF65-F5344CB8AC3E}">
        <p14:creationId xmlns:p14="http://schemas.microsoft.com/office/powerpoint/2010/main" val="3253754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1FA9BF-60F3-0B45-A5BB-6F4F5AFEF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111" y="1227273"/>
            <a:ext cx="9629421" cy="49888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61A9E2-448F-604B-93D3-5704BC3F9E49}"/>
              </a:ext>
            </a:extLst>
          </p:cNvPr>
          <p:cNvSpPr txBox="1"/>
          <p:nvPr/>
        </p:nvSpPr>
        <p:spPr>
          <a:xfrm>
            <a:off x="5145290" y="786806"/>
            <a:ext cx="2131353" cy="369332"/>
          </a:xfrm>
          <a:prstGeom prst="rect">
            <a:avLst/>
          </a:prstGeom>
          <a:solidFill>
            <a:srgbClr val="FF99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Cost: 1.6563e+04 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29A8F6-11F9-CD4B-8612-E3B70FC118B2}"/>
              </a:ext>
            </a:extLst>
          </p:cNvPr>
          <p:cNvSpPr txBox="1"/>
          <p:nvPr/>
        </p:nvSpPr>
        <p:spPr>
          <a:xfrm>
            <a:off x="4991018" y="254006"/>
            <a:ext cx="2439899" cy="461665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Proposed Method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360A28-DBEB-634C-84AB-7C631EE2D916}"/>
              </a:ext>
            </a:extLst>
          </p:cNvPr>
          <p:cNvSpPr txBox="1"/>
          <p:nvPr/>
        </p:nvSpPr>
        <p:spPr>
          <a:xfrm>
            <a:off x="8417813" y="667084"/>
            <a:ext cx="2271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Transformer: 2000 kW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CBB6E2-7C2C-704A-8468-D5B0C085DEBF}"/>
              </a:ext>
            </a:extLst>
          </p:cNvPr>
          <p:cNvSpPr txBox="1"/>
          <p:nvPr/>
        </p:nvSpPr>
        <p:spPr>
          <a:xfrm>
            <a:off x="1754254" y="642624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450 EVs</a:t>
            </a:r>
          </a:p>
        </p:txBody>
      </p:sp>
    </p:spTree>
    <p:extLst>
      <p:ext uri="{BB962C8B-B14F-4D97-AF65-F5344CB8AC3E}">
        <p14:creationId xmlns:p14="http://schemas.microsoft.com/office/powerpoint/2010/main" val="2446108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44E5F8-BDBB-7447-BDD3-33FB2CA6A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689" y="1174044"/>
            <a:ext cx="9426221" cy="53114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264675-566A-0549-B10E-0F38D23E8416}"/>
              </a:ext>
            </a:extLst>
          </p:cNvPr>
          <p:cNvSpPr txBox="1"/>
          <p:nvPr/>
        </p:nvSpPr>
        <p:spPr>
          <a:xfrm>
            <a:off x="5276682" y="667084"/>
            <a:ext cx="2131353" cy="369332"/>
          </a:xfrm>
          <a:prstGeom prst="rect">
            <a:avLst/>
          </a:prstGeom>
          <a:solidFill>
            <a:srgbClr val="FF99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Cost: 1.8932e+04 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1F58E6-AB5F-8047-8FE4-3F6BBB5C666B}"/>
              </a:ext>
            </a:extLst>
          </p:cNvPr>
          <p:cNvSpPr txBox="1"/>
          <p:nvPr/>
        </p:nvSpPr>
        <p:spPr>
          <a:xfrm>
            <a:off x="8417813" y="667084"/>
            <a:ext cx="2271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Transformer: 2000 kW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B43543-E4F8-FD4C-9996-69ADB0BB2D6A}"/>
              </a:ext>
            </a:extLst>
          </p:cNvPr>
          <p:cNvSpPr txBox="1"/>
          <p:nvPr/>
        </p:nvSpPr>
        <p:spPr>
          <a:xfrm>
            <a:off x="1754254" y="642624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450 EVs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19CD4-55B4-3640-8CC1-5884817F3792}"/>
              </a:ext>
            </a:extLst>
          </p:cNvPr>
          <p:cNvSpPr txBox="1"/>
          <p:nvPr/>
        </p:nvSpPr>
        <p:spPr>
          <a:xfrm>
            <a:off x="4733393" y="148897"/>
            <a:ext cx="3217932" cy="461665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Uncoordinated Charging</a:t>
            </a:r>
          </a:p>
        </p:txBody>
      </p:sp>
    </p:spTree>
    <p:extLst>
      <p:ext uri="{BB962C8B-B14F-4D97-AF65-F5344CB8AC3E}">
        <p14:creationId xmlns:p14="http://schemas.microsoft.com/office/powerpoint/2010/main" val="3187017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123B47-9A47-3444-A070-8D858153F781}"/>
              </a:ext>
            </a:extLst>
          </p:cNvPr>
          <p:cNvSpPr txBox="1"/>
          <p:nvPr/>
        </p:nvSpPr>
        <p:spPr>
          <a:xfrm>
            <a:off x="5145290" y="770789"/>
            <a:ext cx="2131353" cy="369332"/>
          </a:xfrm>
          <a:prstGeom prst="rect">
            <a:avLst/>
          </a:prstGeom>
          <a:solidFill>
            <a:srgbClr val="FF99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Cost: 1.8190e+04 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7EC0B7-5B6D-894C-AB3A-DCCF75670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254" y="1207068"/>
            <a:ext cx="8957528" cy="52293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9AC152-DF76-D241-AB98-9AF1B44E07FE}"/>
              </a:ext>
            </a:extLst>
          </p:cNvPr>
          <p:cNvSpPr txBox="1"/>
          <p:nvPr/>
        </p:nvSpPr>
        <p:spPr>
          <a:xfrm>
            <a:off x="4991018" y="254006"/>
            <a:ext cx="2439899" cy="461665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Proposed Method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901692-ABF0-2940-9CF4-AC663E69EFCF}"/>
              </a:ext>
            </a:extLst>
          </p:cNvPr>
          <p:cNvSpPr txBox="1"/>
          <p:nvPr/>
        </p:nvSpPr>
        <p:spPr>
          <a:xfrm>
            <a:off x="8440391" y="837736"/>
            <a:ext cx="2271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Transformer: 2000 kW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99FA76-8D08-AD4B-9C38-E990EB2F6BA0}"/>
              </a:ext>
            </a:extLst>
          </p:cNvPr>
          <p:cNvSpPr txBox="1"/>
          <p:nvPr/>
        </p:nvSpPr>
        <p:spPr>
          <a:xfrm>
            <a:off x="1754254" y="642624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EVs</a:t>
            </a:r>
          </a:p>
        </p:txBody>
      </p:sp>
    </p:spTree>
    <p:extLst>
      <p:ext uri="{BB962C8B-B14F-4D97-AF65-F5344CB8AC3E}">
        <p14:creationId xmlns:p14="http://schemas.microsoft.com/office/powerpoint/2010/main" val="3110744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C11829-CE0B-C94B-AC2D-90789B549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209308"/>
            <a:ext cx="8826537" cy="52310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0F88D1-B60F-6646-A5E2-DCC1A379EC4E}"/>
              </a:ext>
            </a:extLst>
          </p:cNvPr>
          <p:cNvSpPr txBox="1"/>
          <p:nvPr/>
        </p:nvSpPr>
        <p:spPr>
          <a:xfrm>
            <a:off x="5250233" y="725269"/>
            <a:ext cx="2184252" cy="369332"/>
          </a:xfrm>
          <a:prstGeom prst="rect">
            <a:avLst/>
          </a:prstGeom>
          <a:solidFill>
            <a:srgbClr val="FF99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Cost:  2.1169e+04 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978FC2-7DF0-7540-8251-F90977C4AB8F}"/>
              </a:ext>
            </a:extLst>
          </p:cNvPr>
          <p:cNvSpPr txBox="1"/>
          <p:nvPr/>
        </p:nvSpPr>
        <p:spPr>
          <a:xfrm>
            <a:off x="8383946" y="725269"/>
            <a:ext cx="2271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Transformer: 2000 kW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5CFBF4-7D8C-9748-AB21-C049795D4F84}"/>
              </a:ext>
            </a:extLst>
          </p:cNvPr>
          <p:cNvSpPr txBox="1"/>
          <p:nvPr/>
        </p:nvSpPr>
        <p:spPr>
          <a:xfrm>
            <a:off x="1912298" y="725269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EVs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10A618-D4D0-2442-9184-60D68DF82A17}"/>
              </a:ext>
            </a:extLst>
          </p:cNvPr>
          <p:cNvSpPr txBox="1"/>
          <p:nvPr/>
        </p:nvSpPr>
        <p:spPr>
          <a:xfrm>
            <a:off x="4733393" y="148897"/>
            <a:ext cx="3217932" cy="461665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Uncoordinated Charging</a:t>
            </a:r>
          </a:p>
        </p:txBody>
      </p:sp>
    </p:spTree>
    <p:extLst>
      <p:ext uri="{BB962C8B-B14F-4D97-AF65-F5344CB8AC3E}">
        <p14:creationId xmlns:p14="http://schemas.microsoft.com/office/powerpoint/2010/main" val="421593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70B68E-2715-6042-ADFF-CD75BC8E7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678" y="738338"/>
            <a:ext cx="9374056" cy="57132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7709AB-F3AA-5247-9725-14F8DD07C306}"/>
              </a:ext>
            </a:extLst>
          </p:cNvPr>
          <p:cNvSpPr txBox="1"/>
          <p:nvPr/>
        </p:nvSpPr>
        <p:spPr>
          <a:xfrm>
            <a:off x="5271911" y="248356"/>
            <a:ext cx="2336537" cy="461665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Comparative Plot</a:t>
            </a:r>
          </a:p>
        </p:txBody>
      </p:sp>
    </p:spTree>
    <p:extLst>
      <p:ext uri="{BB962C8B-B14F-4D97-AF65-F5344CB8AC3E}">
        <p14:creationId xmlns:p14="http://schemas.microsoft.com/office/powerpoint/2010/main" val="4284502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EE525D-7DD7-8844-8D73-71DF8C67B01D}"/>
              </a:ext>
            </a:extLst>
          </p:cNvPr>
          <p:cNvSpPr txBox="1"/>
          <p:nvPr/>
        </p:nvSpPr>
        <p:spPr>
          <a:xfrm>
            <a:off x="5034455" y="315310"/>
            <a:ext cx="2007922" cy="461665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Interpretation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A4B117-4488-1F41-862C-431068D442A8}"/>
              </a:ext>
            </a:extLst>
          </p:cNvPr>
          <p:cNvSpPr txBox="1"/>
          <p:nvPr/>
        </p:nvSpPr>
        <p:spPr>
          <a:xfrm>
            <a:off x="3823516" y="1293035"/>
            <a:ext cx="4631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Proposed method: Distributed charging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C7A8CE-C68D-1A4E-BF7F-4DEB031B01BA}"/>
              </a:ext>
            </a:extLst>
          </p:cNvPr>
          <p:cNvSpPr txBox="1"/>
          <p:nvPr/>
        </p:nvSpPr>
        <p:spPr>
          <a:xfrm>
            <a:off x="3142593" y="1768787"/>
            <a:ext cx="5993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Advantage : no waiting time for new coming electrical vehicle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072EC2-C52C-8442-8F5C-F802269E8241}"/>
              </a:ext>
            </a:extLst>
          </p:cNvPr>
          <p:cNvSpPr/>
          <p:nvPr/>
        </p:nvSpPr>
        <p:spPr>
          <a:xfrm>
            <a:off x="3493681" y="2613871"/>
            <a:ext cx="4886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Uncoordinated method: grouped charging pattern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807FD6-CACD-F244-9C54-61AF5B50884A}"/>
              </a:ext>
            </a:extLst>
          </p:cNvPr>
          <p:cNvSpPr txBox="1"/>
          <p:nvPr/>
        </p:nvSpPr>
        <p:spPr>
          <a:xfrm>
            <a:off x="2897621" y="3122575"/>
            <a:ext cx="6078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Disadvantage: long waiting time due to transformer saturation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098252-DEE9-834E-8E88-68C0F41BEF10}"/>
              </a:ext>
            </a:extLst>
          </p:cNvPr>
          <p:cNvSpPr/>
          <p:nvPr/>
        </p:nvSpPr>
        <p:spPr>
          <a:xfrm>
            <a:off x="3445250" y="3949105"/>
            <a:ext cx="5064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Proposed method: low cost  for large number of EVs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111A68-C581-7E43-9D37-5B01B8149CFA}"/>
              </a:ext>
            </a:extLst>
          </p:cNvPr>
          <p:cNvSpPr/>
          <p:nvPr/>
        </p:nvSpPr>
        <p:spPr>
          <a:xfrm>
            <a:off x="3407739" y="4476363"/>
            <a:ext cx="513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Uncoordinated method: relative higher charging cost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FC45A2-DDB0-734C-8D48-8FE0F6AF21C8}"/>
              </a:ext>
            </a:extLst>
          </p:cNvPr>
          <p:cNvSpPr txBox="1"/>
          <p:nvPr/>
        </p:nvSpPr>
        <p:spPr>
          <a:xfrm>
            <a:off x="2897621" y="5645485"/>
            <a:ext cx="5717591" cy="369332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Conclusion: our method is suitable for large parking station</a:t>
            </a:r>
          </a:p>
        </p:txBody>
      </p:sp>
    </p:spTree>
    <p:extLst>
      <p:ext uri="{BB962C8B-B14F-4D97-AF65-F5344CB8AC3E}">
        <p14:creationId xmlns:p14="http://schemas.microsoft.com/office/powerpoint/2010/main" val="3969283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EBF1C1-BA41-0A4F-8B07-9E7DACEA5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69" y="1489419"/>
            <a:ext cx="9890234" cy="46433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B6035E-AC46-6243-A361-1E7D45F6E9EF}"/>
              </a:ext>
            </a:extLst>
          </p:cNvPr>
          <p:cNvSpPr txBox="1"/>
          <p:nvPr/>
        </p:nvSpPr>
        <p:spPr>
          <a:xfrm>
            <a:off x="5537729" y="896319"/>
            <a:ext cx="1666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Cost: 441.08 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3A27DA-ADDF-4544-B812-93F6FCDD2E08}"/>
              </a:ext>
            </a:extLst>
          </p:cNvPr>
          <p:cNvSpPr txBox="1"/>
          <p:nvPr/>
        </p:nvSpPr>
        <p:spPr>
          <a:xfrm>
            <a:off x="7757246" y="896319"/>
            <a:ext cx="2196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Transformer  = 50 kW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95DF6C-CF5B-7649-9827-B4A01119029B}"/>
              </a:ext>
            </a:extLst>
          </p:cNvPr>
          <p:cNvSpPr txBox="1"/>
          <p:nvPr/>
        </p:nvSpPr>
        <p:spPr>
          <a:xfrm>
            <a:off x="5169694" y="210886"/>
            <a:ext cx="2439899" cy="461665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Proposed Method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17A30D-0F9A-6246-B41B-2256C24A07DA}"/>
              </a:ext>
            </a:extLst>
          </p:cNvPr>
          <p:cNvSpPr txBox="1"/>
          <p:nvPr/>
        </p:nvSpPr>
        <p:spPr>
          <a:xfrm>
            <a:off x="2788645" y="944207"/>
            <a:ext cx="79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EVs</a:t>
            </a:r>
          </a:p>
        </p:txBody>
      </p:sp>
    </p:spTree>
    <p:extLst>
      <p:ext uri="{BB962C8B-B14F-4D97-AF65-F5344CB8AC3E}">
        <p14:creationId xmlns:p14="http://schemas.microsoft.com/office/powerpoint/2010/main" val="54604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B6F91B-F9AA-1F44-9498-666AA8CDE7D0}"/>
              </a:ext>
            </a:extLst>
          </p:cNvPr>
          <p:cNvSpPr txBox="1"/>
          <p:nvPr/>
        </p:nvSpPr>
        <p:spPr>
          <a:xfrm>
            <a:off x="4733393" y="148897"/>
            <a:ext cx="3217932" cy="461665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Uncoordinated Charging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96C0FD-A3BB-7245-8C2C-8731A14C7822}"/>
              </a:ext>
            </a:extLst>
          </p:cNvPr>
          <p:cNvSpPr txBox="1"/>
          <p:nvPr/>
        </p:nvSpPr>
        <p:spPr>
          <a:xfrm>
            <a:off x="5509118" y="708459"/>
            <a:ext cx="1666482" cy="369332"/>
          </a:xfrm>
          <a:prstGeom prst="rect">
            <a:avLst/>
          </a:prstGeom>
          <a:solidFill>
            <a:srgbClr val="FF99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Cost: 838.82 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4565C7-B005-4C44-B6E0-85E9B823EAF4}"/>
              </a:ext>
            </a:extLst>
          </p:cNvPr>
          <p:cNvSpPr txBox="1"/>
          <p:nvPr/>
        </p:nvSpPr>
        <p:spPr>
          <a:xfrm>
            <a:off x="8382843" y="751631"/>
            <a:ext cx="2207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Transformer : 100 kW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9EB7E1-EE3E-DB45-886C-7922FF22A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303" y="1513490"/>
            <a:ext cx="9669518" cy="48820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E9638A8-4056-4845-9670-940E8A25A426}"/>
              </a:ext>
            </a:extLst>
          </p:cNvPr>
          <p:cNvSpPr/>
          <p:nvPr/>
        </p:nvSpPr>
        <p:spPr>
          <a:xfrm>
            <a:off x="1939690" y="751631"/>
            <a:ext cx="794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 EVs</a:t>
            </a:r>
          </a:p>
        </p:txBody>
      </p:sp>
    </p:spTree>
    <p:extLst>
      <p:ext uri="{BB962C8B-B14F-4D97-AF65-F5344CB8AC3E}">
        <p14:creationId xmlns:p14="http://schemas.microsoft.com/office/powerpoint/2010/main" val="4256775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D4CBD6-8BC6-FF44-919B-2019E77D3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55" y="1329639"/>
            <a:ext cx="10089931" cy="5171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C1B61B-3181-474B-A5AA-84533680DC3A}"/>
              </a:ext>
            </a:extLst>
          </p:cNvPr>
          <p:cNvSpPr txBox="1"/>
          <p:nvPr/>
        </p:nvSpPr>
        <p:spPr>
          <a:xfrm>
            <a:off x="5283779" y="877961"/>
            <a:ext cx="1666482" cy="369332"/>
          </a:xfrm>
          <a:prstGeom prst="rect">
            <a:avLst/>
          </a:prstGeom>
          <a:solidFill>
            <a:srgbClr val="FF99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Cost: 793.03 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499197-9795-5543-8304-AA12E7B9CF55}"/>
              </a:ext>
            </a:extLst>
          </p:cNvPr>
          <p:cNvSpPr txBox="1"/>
          <p:nvPr/>
        </p:nvSpPr>
        <p:spPr>
          <a:xfrm>
            <a:off x="2145278" y="960307"/>
            <a:ext cx="79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 EVs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C70C4B-D501-0D4B-9AF1-6E44C39E2737}"/>
              </a:ext>
            </a:extLst>
          </p:cNvPr>
          <p:cNvSpPr txBox="1"/>
          <p:nvPr/>
        </p:nvSpPr>
        <p:spPr>
          <a:xfrm>
            <a:off x="8313526" y="912331"/>
            <a:ext cx="2167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Transformer: 100 kw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ABE80-2F11-8349-A8F1-13AE7451E8C7}"/>
              </a:ext>
            </a:extLst>
          </p:cNvPr>
          <p:cNvSpPr txBox="1"/>
          <p:nvPr/>
        </p:nvSpPr>
        <p:spPr>
          <a:xfrm>
            <a:off x="4991018" y="254006"/>
            <a:ext cx="2439899" cy="461665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Proposed Method</a:t>
            </a:r>
          </a:p>
        </p:txBody>
      </p:sp>
    </p:spTree>
    <p:extLst>
      <p:ext uri="{BB962C8B-B14F-4D97-AF65-F5344CB8AC3E}">
        <p14:creationId xmlns:p14="http://schemas.microsoft.com/office/powerpoint/2010/main" val="174748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16408F-2A0F-2E41-A84E-A1BFF06AE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83" y="1491049"/>
            <a:ext cx="10300138" cy="49675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D59788-D898-ED4F-8D76-481011CEC2D1}"/>
              </a:ext>
            </a:extLst>
          </p:cNvPr>
          <p:cNvSpPr txBox="1"/>
          <p:nvPr/>
        </p:nvSpPr>
        <p:spPr>
          <a:xfrm>
            <a:off x="5145290" y="918694"/>
            <a:ext cx="2131353" cy="369332"/>
          </a:xfrm>
          <a:prstGeom prst="rect">
            <a:avLst/>
          </a:prstGeom>
          <a:solidFill>
            <a:srgbClr val="FF99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Cost: 1.8063e+03 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21984B-9FA7-534C-98CA-ED24E135A387}"/>
              </a:ext>
            </a:extLst>
          </p:cNvPr>
          <p:cNvSpPr txBox="1"/>
          <p:nvPr/>
        </p:nvSpPr>
        <p:spPr>
          <a:xfrm>
            <a:off x="8299102" y="942823"/>
            <a:ext cx="2154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Transformer: 250 kW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9544CE-048E-3D4A-991A-32B9BED9FD92}"/>
              </a:ext>
            </a:extLst>
          </p:cNvPr>
          <p:cNvSpPr txBox="1"/>
          <p:nvPr/>
        </p:nvSpPr>
        <p:spPr>
          <a:xfrm>
            <a:off x="2312289" y="818086"/>
            <a:ext cx="79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 EVs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1322CB-A659-7B45-8485-57F5DFE27447}"/>
              </a:ext>
            </a:extLst>
          </p:cNvPr>
          <p:cNvSpPr txBox="1"/>
          <p:nvPr/>
        </p:nvSpPr>
        <p:spPr>
          <a:xfrm>
            <a:off x="4991018" y="254006"/>
            <a:ext cx="2439899" cy="461665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Proposed Method</a:t>
            </a:r>
          </a:p>
        </p:txBody>
      </p:sp>
    </p:spTree>
    <p:extLst>
      <p:ext uri="{BB962C8B-B14F-4D97-AF65-F5344CB8AC3E}">
        <p14:creationId xmlns:p14="http://schemas.microsoft.com/office/powerpoint/2010/main" val="354837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154DB7-8857-7B4C-A60A-89448F9C5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732" y="1391992"/>
            <a:ext cx="9942786" cy="50257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ADFF29-AB1D-0E47-94AC-F6BFABD6896C}"/>
              </a:ext>
            </a:extLst>
          </p:cNvPr>
          <p:cNvSpPr txBox="1"/>
          <p:nvPr/>
        </p:nvSpPr>
        <p:spPr>
          <a:xfrm>
            <a:off x="5276682" y="816611"/>
            <a:ext cx="2131353" cy="369332"/>
          </a:xfrm>
          <a:prstGeom prst="rect">
            <a:avLst/>
          </a:prstGeom>
          <a:solidFill>
            <a:srgbClr val="FF99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Cost: 1.9910e+03 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259D9A-0121-C64E-ABF4-7CBF4A63BB22}"/>
              </a:ext>
            </a:extLst>
          </p:cNvPr>
          <p:cNvSpPr txBox="1"/>
          <p:nvPr/>
        </p:nvSpPr>
        <p:spPr>
          <a:xfrm>
            <a:off x="2357726" y="758157"/>
            <a:ext cx="79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 EVs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084EDE-CA0C-8247-8B85-C327CBD708A1}"/>
              </a:ext>
            </a:extLst>
          </p:cNvPr>
          <p:cNvSpPr txBox="1"/>
          <p:nvPr/>
        </p:nvSpPr>
        <p:spPr>
          <a:xfrm>
            <a:off x="4733393" y="148897"/>
            <a:ext cx="3217932" cy="461665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Uncoordinated Charging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72EA20-4B77-8248-A346-743B79356F57}"/>
              </a:ext>
            </a:extLst>
          </p:cNvPr>
          <p:cNvSpPr txBox="1"/>
          <p:nvPr/>
        </p:nvSpPr>
        <p:spPr>
          <a:xfrm>
            <a:off x="8299102" y="942823"/>
            <a:ext cx="2154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Transformer: 250 kW</a:t>
            </a:r>
          </a:p>
        </p:txBody>
      </p:sp>
    </p:spTree>
    <p:extLst>
      <p:ext uri="{BB962C8B-B14F-4D97-AF65-F5344CB8AC3E}">
        <p14:creationId xmlns:p14="http://schemas.microsoft.com/office/powerpoint/2010/main" val="403850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19BCE4-57E6-4144-8290-1DC55EFCA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05" y="1765738"/>
            <a:ext cx="10247586" cy="46613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46E087-453F-0648-9B98-FD87D769B0B5}"/>
              </a:ext>
            </a:extLst>
          </p:cNvPr>
          <p:cNvSpPr txBox="1"/>
          <p:nvPr/>
        </p:nvSpPr>
        <p:spPr>
          <a:xfrm>
            <a:off x="5155800" y="881551"/>
            <a:ext cx="2131353" cy="369332"/>
          </a:xfrm>
          <a:prstGeom prst="rect">
            <a:avLst/>
          </a:prstGeom>
          <a:solidFill>
            <a:srgbClr val="FF99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Cost:  3.8806e+03NT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BF5294-158E-F44F-8991-A4EB8DAA9DEA}"/>
              </a:ext>
            </a:extLst>
          </p:cNvPr>
          <p:cNvSpPr txBox="1"/>
          <p:nvPr/>
        </p:nvSpPr>
        <p:spPr>
          <a:xfrm>
            <a:off x="8954814" y="903889"/>
            <a:ext cx="2101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Transformer: 400kW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C8D658-70DB-AA4C-8C84-73503DD4CEA3}"/>
              </a:ext>
            </a:extLst>
          </p:cNvPr>
          <p:cNvSpPr txBox="1"/>
          <p:nvPr/>
        </p:nvSpPr>
        <p:spPr>
          <a:xfrm>
            <a:off x="2052920" y="881551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EVs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6BCF0C-57C7-F341-AB8E-E614E833D5C3}"/>
              </a:ext>
            </a:extLst>
          </p:cNvPr>
          <p:cNvSpPr txBox="1"/>
          <p:nvPr/>
        </p:nvSpPr>
        <p:spPr>
          <a:xfrm>
            <a:off x="5001528" y="254006"/>
            <a:ext cx="2439899" cy="461665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Proposed Method</a:t>
            </a:r>
          </a:p>
        </p:txBody>
      </p:sp>
    </p:spTree>
    <p:extLst>
      <p:ext uri="{BB962C8B-B14F-4D97-AF65-F5344CB8AC3E}">
        <p14:creationId xmlns:p14="http://schemas.microsoft.com/office/powerpoint/2010/main" val="955288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403018-ED73-554F-8673-AB36F9DE1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79" y="1313793"/>
            <a:ext cx="9847597" cy="51490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234229-0DD6-6343-89F2-65BCE11635DB}"/>
              </a:ext>
            </a:extLst>
          </p:cNvPr>
          <p:cNvSpPr txBox="1"/>
          <p:nvPr/>
        </p:nvSpPr>
        <p:spPr>
          <a:xfrm>
            <a:off x="5276682" y="736979"/>
            <a:ext cx="2131353" cy="369332"/>
          </a:xfrm>
          <a:prstGeom prst="rect">
            <a:avLst/>
          </a:prstGeom>
          <a:solidFill>
            <a:srgbClr val="FF99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Cost: 4.4808e+03 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373E2B-E483-9945-92F5-FD0D89888718}"/>
              </a:ext>
            </a:extLst>
          </p:cNvPr>
          <p:cNvSpPr txBox="1"/>
          <p:nvPr/>
        </p:nvSpPr>
        <p:spPr>
          <a:xfrm>
            <a:off x="2012458" y="736979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EVs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F475E8-FB30-DC40-B396-4F3937EE18DC}"/>
              </a:ext>
            </a:extLst>
          </p:cNvPr>
          <p:cNvSpPr txBox="1"/>
          <p:nvPr/>
        </p:nvSpPr>
        <p:spPr>
          <a:xfrm>
            <a:off x="4733393" y="148897"/>
            <a:ext cx="3217932" cy="461665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Uncoordinated Charging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21709C-4BB8-1C40-B032-31F184D849AD}"/>
              </a:ext>
            </a:extLst>
          </p:cNvPr>
          <p:cNvSpPr txBox="1"/>
          <p:nvPr/>
        </p:nvSpPr>
        <p:spPr>
          <a:xfrm>
            <a:off x="8944303" y="736979"/>
            <a:ext cx="2101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Transformer: 400kW</a:t>
            </a:r>
          </a:p>
        </p:txBody>
      </p:sp>
    </p:spTree>
    <p:extLst>
      <p:ext uri="{BB962C8B-B14F-4D97-AF65-F5344CB8AC3E}">
        <p14:creationId xmlns:p14="http://schemas.microsoft.com/office/powerpoint/2010/main" val="3331375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宣紙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自訂 1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2602</TotalTime>
  <Words>387</Words>
  <Application>Microsoft Macintosh PowerPoint</Application>
  <PresentationFormat>Widescreen</PresentationFormat>
  <Paragraphs>106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微軟正黑體</vt:lpstr>
      <vt:lpstr>新細明體</vt:lpstr>
      <vt:lpstr>SimSun</vt:lpstr>
      <vt:lpstr>Arial</vt:lpstr>
      <vt:lpstr>Calibri</vt:lpstr>
      <vt:lpstr>Office 佈景主題</vt:lpstr>
      <vt:lpstr>LARGE EVS  PARKING LOT EVS  COMPARATIVE STUDY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epslab</dc:creator>
  <cp:lastModifiedBy>Adama zouma</cp:lastModifiedBy>
  <cp:revision>174</cp:revision>
  <dcterms:created xsi:type="dcterms:W3CDTF">2018-10-22T02:50:05Z</dcterms:created>
  <dcterms:modified xsi:type="dcterms:W3CDTF">2019-07-15T01:55:26Z</dcterms:modified>
</cp:coreProperties>
</file>